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98" r:id="rId4"/>
    <p:sldId id="307" r:id="rId5"/>
    <p:sldId id="308" r:id="rId6"/>
    <p:sldId id="315" r:id="rId7"/>
    <p:sldId id="316" r:id="rId8"/>
    <p:sldId id="317" r:id="rId9"/>
    <p:sldId id="319" r:id="rId10"/>
    <p:sldId id="318" r:id="rId11"/>
    <p:sldId id="320" r:id="rId12"/>
    <p:sldId id="321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3" r:id="rId25"/>
    <p:sldId id="342" r:id="rId26"/>
    <p:sldId id="344" r:id="rId27"/>
    <p:sldId id="345" r:id="rId2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F"/>
    <a:srgbClr val="F8F7F2"/>
    <a:srgbClr val="92D050"/>
    <a:srgbClr val="FF0000"/>
    <a:srgbClr val="1222BE"/>
    <a:srgbClr val="F2F2F2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86441" autoAdjust="0"/>
  </p:normalViewPr>
  <p:slideViewPr>
    <p:cSldViewPr>
      <p:cViewPr varScale="1">
        <p:scale>
          <a:sx n="63" d="100"/>
          <a:sy n="63" d="100"/>
        </p:scale>
        <p:origin x="72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98225-5FD0-4E4C-892F-F5C98A6F3383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4C99A-2A1A-46C7-8D6F-533C5002D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729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mber.cht.com.tw/HiReg/checkcookieservlet?version=1.0&amp;curl=https://member.cht.com.tw/Users/HiMember2A.jsp&amp;siteid=5&amp;sessionid=&amp;channelurl=https://member.cht.com.tw/Users/index_account.jsp&amp;others=&amp;checksum=0e30019d2d28c9012749a77f58230951&amp;uid=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ot.cht.com.tw/iot/logi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From </a:t>
            </a:r>
            <a:r>
              <a:rPr lang="zh-TW" altLang="en-US" dirty="0" smtClean="0"/>
              <a:t>大平台 </a:t>
            </a:r>
            <a:r>
              <a:rPr lang="en-US" altLang="zh-TW" dirty="0" smtClean="0"/>
              <a:t>to device</a:t>
            </a:r>
            <a:r>
              <a:rPr lang="en-US" altLang="zh-TW" baseline="0" dirty="0" smtClean="0"/>
              <a:t>   </a:t>
            </a:r>
            <a:r>
              <a:rPr lang="zh-TW" altLang="en-US" baseline="0" dirty="0" smtClean="0"/>
              <a:t>大平台南向介面</a:t>
            </a:r>
            <a:r>
              <a:rPr lang="en-US" altLang="zh-TW" baseline="0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4C99A-2A1A-46C7-8D6F-533C5002DC2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19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裝置管理為五階層式的結構，由上到下分別為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帳號、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專案、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裝置、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感測器、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且彼此之間的主從關係為一對多，即同一個帳號底下可擁有多個專案，一個專案之下可以擁有多個裝置，且一個裝置上又可能裝載多種感測器，而需特別注意的是，一個感測器只能選擇單一種類的資料型式，即儲存數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Rawdata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或是圖像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(Snapshot)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帳號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(Account)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本平台之帳號管理，即將全面整合至 </a:t>
            </a:r>
            <a:r>
              <a:rPr lang="en-US" altLang="zh-TW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CHT </a:t>
            </a:r>
            <a:r>
              <a:rPr lang="zh-TW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會員中心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，若您欲成為中華電信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智慧聯網大平台之會員，就必須使用 </a:t>
            </a:r>
            <a:r>
              <a:rPr lang="en-US" altLang="zh-TW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CHT </a:t>
            </a:r>
            <a:r>
              <a:rPr lang="zh-TW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會員進行登入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，才可於專案管理頁面中，新增專案、裝置、感測器，並存取相關的數據。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專案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主要用來將裝置集中化管理，可以視為一個應用群組服務，而一個專案底下可以建置一個至多個裝置，例如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北台灣空氣品質專案擁有數千個空汙測站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裝置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裝置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(Device)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主要用來將感測器集中化管理，也可以泛指為一個 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測站或設備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，而一個裝置底下可以擁有多個感測器，例如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台北空汙裝置擁有三種感測器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(PM1.0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PM2.5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PM10)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感測器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(Sensor)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主要用來管理所偵測到的環境資料，常見的感測器有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:PM2.5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感測器、溫度感測器、濕度感測器、環境監控感測器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目前提供兩種資料型式，一種是數據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Rawdata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，另一種則是圖像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(Snapshot)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，需注意一個感測器只能夠選擇其中一種的資料格式，例如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溫溼度感測器儲存的是數據，防盜監控感測器儲存的是圖像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4C99A-2A1A-46C7-8D6F-533C5002DC2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691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在明白階層式架構之後，可以透過每層所對應的金鑰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(key)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達到權限的控管，以合法存取相關的裝置資訊，在一個帳號下會有三種金鑰，分別是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Account Key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Project Key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Device Key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，而每個帳號擁有專屬的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 Key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用以驗證專案管理權限，提供專案新增、編輯、查詢與刪除服務， 而每個專案都有專屬的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Key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用以驗證專案存取權限，而該專案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Key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僅能存取該專案底下的裝置、感測器與資料；每個裝置也有其專屬的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Key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用以驗證裝置存取權限，該裝置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Key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僅能存取該裝置底下的感測器與資料，不允許存取相同專案底下其他裝置資訊。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4C99A-2A1A-46C7-8D6F-533C5002DC2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4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42330-B4CB-4D6E-91E2-47342B129B53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03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69669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16367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644891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1083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30222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4754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56E97-2A1A-466D-A49F-EE71AF7F85FC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973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478E-3960-4A48-828B-822924113E08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787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53CD-181E-46CB-9AEB-3E74DAE10162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95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D493-C6AA-46D9-8F38-6EE53370FAF2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7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C00B1-4C71-4D26-B93B-D7B066E77161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44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AA92-7947-4CDE-B9E0-F4F5EC861226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2B48-F4CB-4591-A4D8-3877BC7DAD9C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99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D42-391F-4BDD-8AD8-A655F6C352C6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38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3209-716F-4891-A5DF-26AFA260D0D0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83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394B1-AD00-4B8A-8676-E97BED1E3ED2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05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593EE2B-DCD4-4FED-A469-B5CF728D2C8D}" type="datetime1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412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sz="4000" b="1" dirty="0" smtClean="0">
                <a:solidFill>
                  <a:schemeClr val="tx1"/>
                </a:solidFill>
              </a:rPr>
              <a:t>Ameba Arduino </a:t>
            </a:r>
            <a:r>
              <a:rPr lang="zh-TW" altLang="en-US" sz="4000" b="1" dirty="0" smtClean="0">
                <a:solidFill>
                  <a:schemeClr val="tx1"/>
                </a:solidFill>
              </a:rPr>
              <a:t>之</a:t>
            </a:r>
            <a:r>
              <a:rPr lang="en-US" altLang="zh-TW" sz="4000" b="1" dirty="0" smtClean="0">
                <a:solidFill>
                  <a:schemeClr val="tx1"/>
                </a:solidFill>
              </a:rPr>
              <a:t> </a:t>
            </a:r>
            <a:br>
              <a:rPr lang="en-US" altLang="zh-TW" sz="4000" b="1" dirty="0" smtClean="0">
                <a:solidFill>
                  <a:schemeClr val="tx1"/>
                </a:solidFill>
              </a:rPr>
            </a:br>
            <a:r>
              <a:rPr lang="en-US" altLang="zh-TW" sz="4000" b="1" dirty="0" smtClean="0">
                <a:solidFill>
                  <a:schemeClr val="tx1"/>
                </a:solidFill>
              </a:rPr>
              <a:t>WIFI</a:t>
            </a:r>
            <a:r>
              <a:rPr lang="zh-TW" altLang="en-US" sz="4000" b="1" dirty="0" smtClean="0">
                <a:solidFill>
                  <a:schemeClr val="tx1"/>
                </a:solidFill>
              </a:rPr>
              <a:t>連接</a:t>
            </a:r>
            <a:r>
              <a:rPr lang="en-US" altLang="zh-TW" sz="4000" b="1" dirty="0" smtClean="0">
                <a:solidFill>
                  <a:schemeClr val="tx1"/>
                </a:solidFill>
              </a:rPr>
              <a:t>&amp;</a:t>
            </a:r>
            <a:r>
              <a:rPr lang="zh-TW" altLang="en-US" sz="4000" b="1" dirty="0" smtClean="0">
                <a:solidFill>
                  <a:schemeClr val="tx1"/>
                </a:solidFill>
              </a:rPr>
              <a:t>中華電信</a:t>
            </a:r>
            <a:r>
              <a:rPr lang="en-US" altLang="zh-TW" sz="4000" b="1" dirty="0" err="1" smtClean="0">
                <a:solidFill>
                  <a:schemeClr val="tx1"/>
                </a:solidFill>
              </a:rPr>
              <a:t>IoT</a:t>
            </a:r>
            <a:r>
              <a:rPr lang="zh-TW" altLang="en-US" sz="4000" b="1" dirty="0" smtClean="0">
                <a:solidFill>
                  <a:schemeClr val="tx1"/>
                </a:solidFill>
              </a:rPr>
              <a:t>大平台</a:t>
            </a:r>
            <a:endParaRPr lang="zh-TW" altLang="en-US" sz="4000" b="1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55776" y="4797152"/>
            <a:ext cx="6400800" cy="1752600"/>
          </a:xfrm>
        </p:spPr>
        <p:txBody>
          <a:bodyPr>
            <a:normAutofit/>
          </a:bodyPr>
          <a:lstStyle/>
          <a:p>
            <a:pPr algn="r"/>
            <a:endParaRPr lang="en-US" altLang="zh-TW" sz="2400" dirty="0" smtClean="0"/>
          </a:p>
          <a:p>
            <a:pPr algn="r"/>
            <a:r>
              <a:rPr lang="en-US" altLang="zh-TW" sz="2400" b="1" smtClean="0">
                <a:solidFill>
                  <a:schemeClr val="tx1"/>
                </a:solidFill>
              </a:rPr>
              <a:t>2020/06/08:</a:t>
            </a:r>
            <a:r>
              <a:rPr lang="zh-TW" altLang="en-US" sz="2400" b="1" dirty="0">
                <a:solidFill>
                  <a:schemeClr val="tx1"/>
                </a:solidFill>
              </a:rPr>
              <a:t>新一代網路</a:t>
            </a:r>
          </a:p>
        </p:txBody>
      </p:sp>
    </p:spTree>
    <p:extLst>
      <p:ext uri="{BB962C8B-B14F-4D97-AF65-F5344CB8AC3E}">
        <p14:creationId xmlns:p14="http://schemas.microsoft.com/office/powerpoint/2010/main" val="69304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登入頁面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14886" r="25892" b="21297"/>
          <a:stretch/>
        </p:blipFill>
        <p:spPr bwMode="auto">
          <a:xfrm>
            <a:off x="1043608" y="1700808"/>
            <a:ext cx="6771868" cy="422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796136" y="4293096"/>
            <a:ext cx="504056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88024" y="5301208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CHT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770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 文件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t="32818" r="23588"/>
          <a:stretch/>
        </p:blipFill>
        <p:spPr bwMode="auto">
          <a:xfrm>
            <a:off x="539552" y="1484784"/>
            <a:ext cx="8154255" cy="491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755576" y="2852936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83568" y="3861048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83568" y="4250186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27784" y="2495860"/>
            <a:ext cx="5235472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以資料傳輸協定的角度來看，大平台提供</a:t>
            </a:r>
            <a:endParaRPr lang="en-US" altLang="zh-TW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Restful / MQTT / </a:t>
            </a:r>
            <a:r>
              <a:rPr lang="en-US" altLang="zh-TW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WebSocket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三種資料傳輸方式</a:t>
            </a:r>
            <a:endParaRPr lang="en-US" altLang="zh-TW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7972" y="2879067"/>
            <a:ext cx="8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RESTful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274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平台架構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026" name="Picture 2" descr="https://iot.cht.com.tw/iot/developer/resources/iot/img/dmp/introduction-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779149" cy="485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082945" y="6550223"/>
            <a:ext cx="2611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/>
              <a:t>https://iot.cht.com.tw/iot/developer/dmp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28430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權限管理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050" name="Picture 2" descr="https://iot.cht.com.tw/iot/developer/resources/iot/img/dmp/introduction-permis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8134053" cy="397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3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t="14491" r="15522" b="6951"/>
          <a:stretch/>
        </p:blipFill>
        <p:spPr bwMode="auto">
          <a:xfrm>
            <a:off x="467544" y="1484784"/>
            <a:ext cx="809054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15616" y="4797152"/>
            <a:ext cx="6984776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36296" y="2708920"/>
            <a:ext cx="79208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796644" y="2771636"/>
            <a:ext cx="15116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增加新專案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431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t="16045" r="34547" b="24254"/>
          <a:stretch/>
        </p:blipFill>
        <p:spPr bwMode="auto">
          <a:xfrm>
            <a:off x="1835696" y="1412776"/>
            <a:ext cx="5472608" cy="504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937250" y="2504204"/>
            <a:ext cx="1346717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27984" y="2535562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新專案命名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7249" y="4365104"/>
            <a:ext cx="280845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39851" y="5013176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選擇應用領域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314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t="14491" r="15522" b="6951"/>
          <a:stretch/>
        </p:blipFill>
        <p:spPr bwMode="auto">
          <a:xfrm>
            <a:off x="467544" y="1484784"/>
            <a:ext cx="809054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652120" y="3212976"/>
            <a:ext cx="297383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076056" y="2771636"/>
            <a:ext cx="22322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修改專案內容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93319" y="3217234"/>
            <a:ext cx="297383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01131" y="2771636"/>
            <a:ext cx="22322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按鈕為刪除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</a:p>
        </p:txBody>
      </p:sp>
    </p:spTree>
    <p:extLst>
      <p:ext uri="{BB962C8B-B14F-4D97-AF65-F5344CB8AC3E}">
        <p14:creationId xmlns:p14="http://schemas.microsoft.com/office/powerpoint/2010/main" val="354560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0" t="16075" r="34687" b="25006"/>
          <a:stretch/>
        </p:blipFill>
        <p:spPr bwMode="auto">
          <a:xfrm>
            <a:off x="1900537" y="1336614"/>
            <a:ext cx="5911823" cy="540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專案權限資料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051720" y="2879582"/>
            <a:ext cx="194421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23928" y="3645024"/>
            <a:ext cx="1523476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95536" y="2931993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 KEY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23928" y="4581128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調整管理權限</a:t>
            </a:r>
          </a:p>
        </p:txBody>
      </p:sp>
    </p:spTree>
    <p:extLst>
      <p:ext uri="{BB962C8B-B14F-4D97-AF65-F5344CB8AC3E}">
        <p14:creationId xmlns:p14="http://schemas.microsoft.com/office/powerpoint/2010/main" val="271773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共享你的專案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1" t="16420" r="34756" b="25092"/>
          <a:stretch/>
        </p:blipFill>
        <p:spPr bwMode="auto">
          <a:xfrm>
            <a:off x="1835696" y="1412776"/>
            <a:ext cx="5392814" cy="491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283968" y="3095606"/>
            <a:ext cx="194421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27784" y="3590796"/>
            <a:ext cx="43603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輸入大平台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將專案共享給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大平台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 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652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t="14491" r="15522" b="6951"/>
          <a:stretch/>
        </p:blipFill>
        <p:spPr bwMode="auto">
          <a:xfrm>
            <a:off x="467544" y="1484784"/>
            <a:ext cx="809054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691680" y="5720790"/>
            <a:ext cx="972108" cy="247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275856" y="5659815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點此進入專案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165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連上</a:t>
            </a:r>
            <a:r>
              <a:rPr lang="en-US" altLang="zh-TW" sz="2800" dirty="0" smtClean="0"/>
              <a:t>WIFI</a:t>
            </a:r>
            <a:endParaRPr lang="en-US" altLang="zh-TW" sz="2800" dirty="0"/>
          </a:p>
          <a:p>
            <a:r>
              <a:rPr lang="zh-TW" altLang="en-US" sz="2800" dirty="0" smtClean="0"/>
              <a:t>中華電信</a:t>
            </a:r>
            <a:r>
              <a:rPr lang="en-US" altLang="zh-TW" sz="2800" dirty="0" err="1" smtClean="0"/>
              <a:t>IoT</a:t>
            </a:r>
            <a:r>
              <a:rPr lang="zh-TW" altLang="en-US" sz="2800" dirty="0" smtClean="0"/>
              <a:t>大平台介紹</a:t>
            </a:r>
            <a:endParaRPr lang="en-US" altLang="zh-TW" sz="2800" dirty="0" smtClean="0"/>
          </a:p>
          <a:p>
            <a:r>
              <a:rPr lang="zh-TW" altLang="en-US" sz="2800" dirty="0" smtClean="0"/>
              <a:t>核心服務介紹</a:t>
            </a:r>
            <a:endParaRPr lang="en-US" altLang="zh-TW" sz="2800" dirty="0"/>
          </a:p>
          <a:p>
            <a:pPr lvl="1"/>
            <a:r>
              <a:rPr lang="en-US" altLang="zh-TW" sz="2400" dirty="0" smtClean="0"/>
              <a:t>MQTT</a:t>
            </a:r>
          </a:p>
          <a:p>
            <a:r>
              <a:rPr lang="zh-TW" altLang="en-US" sz="2600" dirty="0"/>
              <a:t>操作說明</a:t>
            </a:r>
            <a:endParaRPr lang="en-US" altLang="zh-TW" sz="2600" dirty="0" smtClean="0"/>
          </a:p>
          <a:p>
            <a:r>
              <a:rPr lang="zh-TW" altLang="en-US" sz="2800" dirty="0"/>
              <a:t>將資料上傳至</a:t>
            </a:r>
            <a:r>
              <a:rPr lang="en-US" altLang="zh-TW" sz="2800" dirty="0" err="1"/>
              <a:t>IoT</a:t>
            </a:r>
            <a:r>
              <a:rPr lang="zh-TW" altLang="en-US" sz="2800" dirty="0"/>
              <a:t>大平台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30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增加設備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5" t="14245" r="18951" b="11010"/>
          <a:stretch/>
        </p:blipFill>
        <p:spPr bwMode="auto">
          <a:xfrm>
            <a:off x="539552" y="1556792"/>
            <a:ext cx="7833815" cy="482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148064" y="1484784"/>
            <a:ext cx="630070" cy="428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924469" y="2771636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新增一台設備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92280" y="3140968"/>
            <a:ext cx="630070" cy="214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657187" y="1514289"/>
            <a:ext cx="146109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回專案管理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047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設備名稱與設備金鑰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47964" y="1602969"/>
            <a:ext cx="5151935" cy="5092418"/>
            <a:chOff x="1907704" y="1576942"/>
            <a:chExt cx="5151935" cy="5092418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3" t="16218" r="33502" b="21641"/>
            <a:stretch/>
          </p:blipFill>
          <p:spPr bwMode="auto">
            <a:xfrm>
              <a:off x="1907704" y="1576942"/>
              <a:ext cx="5151935" cy="509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987824" y="5597099"/>
              <a:ext cx="1872208" cy="2473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915816" y="5905456"/>
              <a:ext cx="20882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r>
                <a:rPr lang="zh-TW" altLang="en-US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KEY</a:t>
              </a:r>
              <a:endPara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987824" y="2780928"/>
              <a:ext cx="1872208" cy="2473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949703" y="2719953"/>
              <a:ext cx="20882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命名</a:t>
              </a:r>
            </a:p>
          </p:txBody>
        </p:sp>
      </p:grp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2" t="16979" r="33620" b="23878"/>
          <a:stretch/>
        </p:blipFill>
        <p:spPr bwMode="auto">
          <a:xfrm>
            <a:off x="5199899" y="1607810"/>
            <a:ext cx="3554407" cy="335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9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新增設備後 增加感測器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5" t="13620" r="21193" b="12313"/>
          <a:stretch/>
        </p:blipFill>
        <p:spPr bwMode="auto">
          <a:xfrm>
            <a:off x="755576" y="1484784"/>
            <a:ext cx="7553722" cy="497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148064" y="1484784"/>
            <a:ext cx="630070" cy="428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657187" y="1514289"/>
            <a:ext cx="146109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回專案管理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59988" y="4437112"/>
            <a:ext cx="25158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設備編號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(DEVICE_NUMBER)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7798" y="3970117"/>
            <a:ext cx="1051913" cy="214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079927" y="3978190"/>
            <a:ext cx="1051913" cy="214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170322" y="4184288"/>
            <a:ext cx="2515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設備名稱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57385" y="5733256"/>
            <a:ext cx="105191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051364" y="5361466"/>
            <a:ext cx="2515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000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新增感測器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958059" y="1731963"/>
            <a:ext cx="7219944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77821" y="2576654"/>
            <a:ext cx="105191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211960" y="2585071"/>
            <a:ext cx="3024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感測器的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ID(</a:t>
            </a:r>
            <a:r>
              <a:rPr lang="en-US" altLang="zh-TW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Sensor_ID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30220" y="3284984"/>
            <a:ext cx="105191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55976" y="3275692"/>
            <a:ext cx="2515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感測器名稱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4676" y="3890110"/>
            <a:ext cx="2202477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552387" y="3896898"/>
            <a:ext cx="2515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選擇資料類型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30220" y="4296321"/>
            <a:ext cx="2202477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552387" y="4385159"/>
            <a:ext cx="2515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自定義單位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856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文件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1848" r="20102" b="6249"/>
          <a:stretch/>
        </p:blipFill>
        <p:spPr bwMode="auto">
          <a:xfrm>
            <a:off x="1187624" y="1553557"/>
            <a:ext cx="6738081" cy="5259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186949" y="1700808"/>
            <a:ext cx="47525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開發者中心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MQTT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感測資料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35896" y="2444352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publish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97739" y="3717032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Subscribe method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97832" y="2833191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 URI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59833" y="2873275"/>
            <a:ext cx="792087" cy="195685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60620" y="2871489"/>
            <a:ext cx="792087" cy="195685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376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回顧基本設定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設備</a:t>
            </a:r>
            <a:r>
              <a:rPr lang="en-US" altLang="zh-TW" dirty="0" smtClean="0"/>
              <a:t>ID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Device_ID</a:t>
            </a:r>
            <a:endParaRPr lang="en-US" altLang="zh-TW" dirty="0" smtClean="0"/>
          </a:p>
          <a:p>
            <a:r>
              <a:rPr lang="zh-TW" altLang="en-US" dirty="0" smtClean="0"/>
              <a:t>設備</a:t>
            </a:r>
            <a:r>
              <a:rPr lang="en-US" altLang="zh-TW" dirty="0" err="1" smtClean="0"/>
              <a:t>Device_KEY</a:t>
            </a:r>
            <a:endParaRPr lang="en-US" altLang="zh-TW" dirty="0" smtClean="0"/>
          </a:p>
          <a:p>
            <a:r>
              <a:rPr lang="zh-TW" altLang="en-US" dirty="0"/>
              <a:t>感測器</a:t>
            </a:r>
            <a:r>
              <a:rPr lang="zh-TW" altLang="en-US" dirty="0" smtClean="0"/>
              <a:t>名稱</a:t>
            </a:r>
            <a:r>
              <a:rPr lang="en-US" altLang="zh-TW" dirty="0" err="1" smtClean="0"/>
              <a:t>SensorID</a:t>
            </a:r>
            <a:r>
              <a:rPr lang="zh-TW" altLang="en-US" dirty="0" smtClean="0"/>
              <a:t> </a:t>
            </a:r>
            <a:r>
              <a:rPr lang="en-US" altLang="zh-TW" dirty="0" smtClean="0"/>
              <a:t>(Subscribe</a:t>
            </a:r>
            <a:r>
              <a:rPr lang="zh-TW" altLang="en-US" dirty="0" smtClean="0"/>
              <a:t>會用到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826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上傳資料至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大平台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範例</a:t>
            </a:r>
            <a:r>
              <a:rPr lang="zh-TW" altLang="en-US" sz="2800" dirty="0" smtClean="0"/>
              <a:t>程式：</a:t>
            </a:r>
            <a:r>
              <a:rPr lang="en-US" altLang="zh-TW" sz="2000" dirty="0" err="1" smtClean="0"/>
              <a:t>AmebaPubSubDemo-DHTOnLCD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0" r="58432" b="32694"/>
          <a:stretch/>
        </p:blipFill>
        <p:spPr bwMode="auto">
          <a:xfrm>
            <a:off x="971600" y="2420888"/>
            <a:ext cx="7722624" cy="39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499992" y="3189979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設備編號</a:t>
            </a:r>
            <a:endParaRPr lang="zh-TW" alt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660232" y="3697287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金鑰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72200" y="3985319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發佈感測資料</a:t>
            </a:r>
            <a:endParaRPr lang="zh-TW" alt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19873" y="3181053"/>
            <a:ext cx="1080119" cy="316703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19872" y="3629064"/>
            <a:ext cx="1800200" cy="316703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527884" y="3938206"/>
            <a:ext cx="2772308" cy="316703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331484" y="4725144"/>
            <a:ext cx="3616780" cy="316703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724128" y="5733256"/>
            <a:ext cx="2970096" cy="3385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文件給的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URI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修改參數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092280" y="4734070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訂閱感測資料變動通知</a:t>
            </a:r>
          </a:p>
        </p:txBody>
      </p:sp>
    </p:spTree>
    <p:extLst>
      <p:ext uri="{BB962C8B-B14F-4D97-AF65-F5344CB8AC3E}">
        <p14:creationId xmlns:p14="http://schemas.microsoft.com/office/powerpoint/2010/main" val="225336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Serial</a:t>
            </a:r>
            <a:r>
              <a:rPr lang="zh-TW" altLang="en-US" dirty="0" smtClean="0"/>
              <a:t>畫面檢視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9" t="20667" r="22355" b="7780"/>
          <a:stretch/>
        </p:blipFill>
        <p:spPr bwMode="auto">
          <a:xfrm>
            <a:off x="1791698" y="1380485"/>
            <a:ext cx="5588614" cy="5027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60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Ameba Wi-Fi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讓</a:t>
            </a:r>
            <a:r>
              <a:rPr lang="en-US" altLang="zh-TW" sz="2800" dirty="0"/>
              <a:t>Ameba </a:t>
            </a:r>
            <a:r>
              <a:rPr lang="zh-TW" altLang="en-US" sz="2800" dirty="0"/>
              <a:t>透過</a:t>
            </a:r>
            <a:r>
              <a:rPr lang="en-US" altLang="zh-TW" sz="2800" dirty="0" smtClean="0"/>
              <a:t>Wi-Fi</a:t>
            </a:r>
            <a:r>
              <a:rPr lang="zh-TW" altLang="en-US" sz="2800" dirty="0" smtClean="0"/>
              <a:t>連網</a:t>
            </a:r>
            <a:endParaRPr lang="en-US" altLang="zh-TW" sz="2800" dirty="0" smtClean="0"/>
          </a:p>
          <a:p>
            <a:r>
              <a:rPr lang="zh-TW" altLang="en-US" sz="2800" dirty="0"/>
              <a:t>與</a:t>
            </a:r>
            <a:r>
              <a:rPr lang="en-US" altLang="zh-TW" sz="2800" dirty="0" err="1"/>
              <a:t>IoT</a:t>
            </a:r>
            <a:r>
              <a:rPr lang="zh-TW" altLang="en-US" sz="2800" dirty="0"/>
              <a:t>大平台連線</a:t>
            </a:r>
            <a:r>
              <a:rPr lang="zh-TW" altLang="en-US" sz="2800" dirty="0" smtClean="0"/>
              <a:t>並上傳資料至平台</a:t>
            </a:r>
            <a:endParaRPr lang="en-US" altLang="zh-TW" sz="2800" dirty="0" smtClean="0"/>
          </a:p>
          <a:p>
            <a:r>
              <a:rPr lang="zh-TW" altLang="en-US" sz="2800" dirty="0">
                <a:solidFill>
                  <a:srgbClr val="FF0000"/>
                </a:solidFill>
              </a:rPr>
              <a:t>範例</a:t>
            </a:r>
            <a:r>
              <a:rPr lang="zh-TW" altLang="en-US" sz="2800" dirty="0" smtClean="0">
                <a:solidFill>
                  <a:srgbClr val="FF0000"/>
                </a:solidFill>
              </a:rPr>
              <a:t>程式：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AmebaPubSubBasic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sz="2400" dirty="0"/>
              <a:t>修改</a:t>
            </a:r>
            <a:r>
              <a:rPr lang="zh-TW" altLang="en-US" sz="2400" dirty="0" smtClean="0"/>
              <a:t>參數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檢視</a:t>
            </a:r>
            <a:r>
              <a:rPr lang="en-US" altLang="zh-TW" sz="2400" dirty="0" smtClean="0"/>
              <a:t>Serial</a:t>
            </a:r>
            <a:r>
              <a:rPr lang="zh-TW" altLang="en-US" sz="2400" dirty="0" smtClean="0"/>
              <a:t>視窗確認是否成功連線</a:t>
            </a:r>
            <a:endParaRPr lang="en-US" altLang="zh-TW" sz="24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" t="32088" r="55509" b="33956"/>
          <a:stretch/>
        </p:blipFill>
        <p:spPr bwMode="auto">
          <a:xfrm>
            <a:off x="-70575" y="4374063"/>
            <a:ext cx="5957394" cy="248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2" y="5013176"/>
            <a:ext cx="439248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790925" y="4867742"/>
            <a:ext cx="344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開啟範例程式並依註解說明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修改欲連線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Wi-Fi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SSID&amp;PWD</a:t>
            </a:r>
          </a:p>
        </p:txBody>
      </p:sp>
    </p:spTree>
    <p:extLst>
      <p:ext uri="{BB962C8B-B14F-4D97-AF65-F5344CB8AC3E}">
        <p14:creationId xmlns:p14="http://schemas.microsoft.com/office/powerpoint/2010/main" val="377169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b="0" dirty="0" smtClean="0"/>
              <a:t>透過</a:t>
            </a:r>
            <a:r>
              <a:rPr lang="en-US" altLang="zh-TW" sz="3600" b="0" dirty="0" smtClean="0"/>
              <a:t>Serial</a:t>
            </a:r>
            <a:r>
              <a:rPr lang="zh-TW" altLang="en-US" sz="3600" b="0" dirty="0" smtClean="0"/>
              <a:t>視窗檢視網路連線狀態</a:t>
            </a:r>
            <a:endParaRPr lang="zh-TW" altLang="en-US" sz="3600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51520" y="1390060"/>
            <a:ext cx="6353684" cy="5245164"/>
            <a:chOff x="1107230" y="1412776"/>
            <a:chExt cx="6353684" cy="524516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6" t="18283" r="21750" b="10014"/>
            <a:stretch/>
          </p:blipFill>
          <p:spPr bwMode="auto">
            <a:xfrm>
              <a:off x="1619672" y="1412776"/>
              <a:ext cx="5841242" cy="5245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619672" y="3676244"/>
              <a:ext cx="2390463" cy="1963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614398" y="4035358"/>
              <a:ext cx="3101618" cy="1963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614398" y="4384073"/>
              <a:ext cx="3101618" cy="1963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19672" y="5805264"/>
              <a:ext cx="2232248" cy="1963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15616" y="3503227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1.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118049" y="3872559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2.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107230" y="4231673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.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138601" y="5632247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4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.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4427984" y="2636912"/>
            <a:ext cx="32880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設定欲連線之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SSID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有掃到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Wi-Fi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後會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連線成功後顯示連線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若連線失敗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依照各個環節檢視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來進行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障礙排除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287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584176"/>
          </a:xfrm>
        </p:spPr>
        <p:txBody>
          <a:bodyPr>
            <a:normAutofit/>
          </a:bodyPr>
          <a:lstStyle/>
          <a:p>
            <a:r>
              <a:rPr lang="zh-TW" altLang="en-US" dirty="0"/>
              <a:t>中華電信</a:t>
            </a:r>
            <a:r>
              <a:rPr lang="en-US" altLang="zh-TW" dirty="0" err="1"/>
              <a:t>IoT</a:t>
            </a:r>
            <a:r>
              <a:rPr lang="zh-TW" altLang="en-US" dirty="0"/>
              <a:t>大平台</a:t>
            </a:r>
            <a:r>
              <a:rPr lang="zh-TW" altLang="en-US" dirty="0" smtClean="0"/>
              <a:t>介紹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4000" dirty="0">
                <a:solidFill>
                  <a:schemeClr val="tx1"/>
                </a:solidFill>
              </a:rPr>
              <a:t>https://iot.cht.com.tw/iot/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10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平台簡介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800" dirty="0" smtClean="0"/>
              <a:t>提供</a:t>
            </a:r>
            <a:r>
              <a:rPr lang="zh-TW" altLang="en-US" sz="2800" dirty="0"/>
              <a:t>感測資料</a:t>
            </a:r>
            <a:r>
              <a:rPr lang="zh-TW" altLang="en-US" sz="2800" dirty="0" smtClean="0"/>
              <a:t>之收集、儲存、供應及管理等。</a:t>
            </a:r>
            <a:endParaRPr lang="en-US" altLang="zh-TW" sz="2800" dirty="0" smtClean="0"/>
          </a:p>
          <a:p>
            <a:r>
              <a:rPr lang="zh-TW" altLang="en-US" sz="2800" dirty="0" smtClean="0"/>
              <a:t>讓使用者建構出</a:t>
            </a:r>
            <a:r>
              <a:rPr lang="zh-TW" altLang="en-US" sz="2800" dirty="0"/>
              <a:t>高可用性、高可靠性、高處理量且符合資訊安全標準的智慧感測資料</a:t>
            </a:r>
            <a:r>
              <a:rPr lang="zh-TW" altLang="en-US" sz="2800" dirty="0" smtClean="0"/>
              <a:t>中心。</a:t>
            </a:r>
            <a:endParaRPr lang="en-US" altLang="zh-TW" sz="2800" dirty="0" smtClean="0"/>
          </a:p>
          <a:p>
            <a:r>
              <a:rPr lang="zh-TW" altLang="en-US" sz="2800" dirty="0" smtClean="0"/>
              <a:t>透過</a:t>
            </a:r>
            <a:r>
              <a:rPr lang="zh-TW" altLang="en-US" sz="2800" dirty="0"/>
              <a:t>物聯</a:t>
            </a:r>
            <a:r>
              <a:rPr lang="zh-TW" altLang="en-US" sz="2800" dirty="0" smtClean="0"/>
              <a:t>網技術收集各項資訊設備以及進行監控</a:t>
            </a:r>
            <a:endParaRPr lang="en-US" altLang="zh-TW" sz="2800" dirty="0" smtClean="0"/>
          </a:p>
          <a:p>
            <a:r>
              <a:rPr lang="zh-TW" altLang="en-US" sz="2800" dirty="0" smtClean="0"/>
              <a:t>透過平台的各項服務，可</a:t>
            </a:r>
            <a:r>
              <a:rPr lang="zh-TW" altLang="en-US" sz="2800" dirty="0"/>
              <a:t>輕鬆地於平台上建立專屬應用服務、設備連結以及開發行動裝置</a:t>
            </a:r>
            <a:r>
              <a:rPr lang="en-US" altLang="zh-TW" sz="2800" dirty="0"/>
              <a:t>APP</a:t>
            </a:r>
            <a:endParaRPr lang="en-US" altLang="zh-TW" sz="2800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53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平台架構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10244" name="Picture 4" descr="https://iot.cht.com.tw/iot/developer/resources/iot/img/introduction/intro-plat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7200800" cy="55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1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https://</a:t>
            </a:r>
            <a:r>
              <a:rPr lang="en-US" altLang="zh-TW" dirty="0" smtClean="0">
                <a:solidFill>
                  <a:schemeClr val="tx1"/>
                </a:solidFill>
              </a:rPr>
              <a:t>iot.cht.com.tw/iot/</a:t>
            </a:r>
            <a:endParaRPr lang="zh-TW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958059" y="1731963"/>
            <a:ext cx="7219944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21534" y="2286164"/>
            <a:ext cx="504056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156176" y="19168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使用者登入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58059" y="6248401"/>
            <a:ext cx="6782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+mn-ea"/>
              </a:rPr>
              <a:t>帳密</a:t>
            </a:r>
            <a:r>
              <a:rPr lang="en-US" altLang="zh-TW" sz="2000" dirty="0">
                <a:latin typeface="+mn-ea"/>
              </a:rPr>
              <a:t>n</a:t>
            </a:r>
            <a:r>
              <a:rPr lang="en-US" altLang="zh-TW" sz="2000" dirty="0" smtClean="0">
                <a:latin typeface="+mn-ea"/>
              </a:rPr>
              <a:t>pust_stu01/1qaz2wsx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781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開發者中心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958059" y="1731963"/>
            <a:ext cx="7219944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539924" y="4846883"/>
            <a:ext cx="683835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843808" y="4846883"/>
            <a:ext cx="911096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說明書</a:t>
            </a:r>
            <a:endParaRPr lang="en-US" altLang="zh-TW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283968" y="4846883"/>
            <a:ext cx="604510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788150" y="4823132"/>
            <a:ext cx="114014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</a:t>
            </a:r>
            <a:endParaRPr lang="en-US" altLang="zh-TW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64088" y="4861705"/>
            <a:ext cx="1113750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別人的作品</a:t>
            </a:r>
            <a:endParaRPr lang="en-US" altLang="zh-TW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909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石板</Template>
  <TotalTime>5016</TotalTime>
  <Words>563</Words>
  <Application>Microsoft Office PowerPoint</Application>
  <PresentationFormat>如螢幕大小 (4:3)</PresentationFormat>
  <Paragraphs>146</Paragraphs>
  <Slides>27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微軟正黑體</vt:lpstr>
      <vt:lpstr>新細明體</vt:lpstr>
      <vt:lpstr>Calibri</vt:lpstr>
      <vt:lpstr>Calisto MT</vt:lpstr>
      <vt:lpstr>Trebuchet MS</vt:lpstr>
      <vt:lpstr>Wingdings 2</vt:lpstr>
      <vt:lpstr>石板</vt:lpstr>
      <vt:lpstr>Ameba Arduino 之  WIFI連接&amp;中華電信IoT大平台</vt:lpstr>
      <vt:lpstr>課程</vt:lpstr>
      <vt:lpstr>Ameba Wi-Fi</vt:lpstr>
      <vt:lpstr>透過Serial視窗檢視網路連線狀態</vt:lpstr>
      <vt:lpstr>中華電信IoT大平台介紹 https://iot.cht.com.tw/iot/</vt:lpstr>
      <vt:lpstr>平台簡介</vt:lpstr>
      <vt:lpstr>平台架構</vt:lpstr>
      <vt:lpstr>https://iot.cht.com.tw/iot/</vt:lpstr>
      <vt:lpstr>開發者中心 </vt:lpstr>
      <vt:lpstr>登入頁面</vt:lpstr>
      <vt:lpstr>API 文件</vt:lpstr>
      <vt:lpstr>平台架構</vt:lpstr>
      <vt:lpstr>權限管理</vt:lpstr>
      <vt:lpstr>專案管理</vt:lpstr>
      <vt:lpstr>新增專案</vt:lpstr>
      <vt:lpstr>PowerPoint 簡報</vt:lpstr>
      <vt:lpstr>專案權限資料</vt:lpstr>
      <vt:lpstr>共享你的專案</vt:lpstr>
      <vt:lpstr>專案內容</vt:lpstr>
      <vt:lpstr>增加設備</vt:lpstr>
      <vt:lpstr>設備名稱與設備金鑰</vt:lpstr>
      <vt:lpstr>新增設備後 增加感測器</vt:lpstr>
      <vt:lpstr>新增感測器</vt:lpstr>
      <vt:lpstr>API文件 &amp; 說明</vt:lpstr>
      <vt:lpstr>回顧基本設定</vt:lpstr>
      <vt:lpstr>上傳資料至IoT大平台</vt:lpstr>
      <vt:lpstr>透過Serial畫面檢視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Arduino &amp;  中華電信IoT大平台之應用實務</dc:title>
  <dc:creator>Kevin</dc:creator>
  <cp:lastModifiedBy>Windows 使用者</cp:lastModifiedBy>
  <cp:revision>97</cp:revision>
  <dcterms:created xsi:type="dcterms:W3CDTF">2019-03-05T02:03:04Z</dcterms:created>
  <dcterms:modified xsi:type="dcterms:W3CDTF">2020-06-08T01:48:06Z</dcterms:modified>
</cp:coreProperties>
</file>